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63" r:id="rId3"/>
    <p:sldId id="260" r:id="rId4"/>
    <p:sldId id="261" r:id="rId5"/>
    <p:sldId id="264" r:id="rId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1449" autoAdjust="0"/>
  </p:normalViewPr>
  <p:slideViewPr>
    <p:cSldViewPr>
      <p:cViewPr>
        <p:scale>
          <a:sx n="87" d="100"/>
          <a:sy n="87" d="100"/>
        </p:scale>
        <p:origin x="-87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8FD512-DC29-416F-857F-72298BFD7F87}" type="datetimeFigureOut">
              <a:rPr lang="it-IT" smtClean="0"/>
              <a:pPr/>
              <a:t>13/05/2016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867883-0EDC-4628-836B-65887C14EB0F}" type="slidenum">
              <a:rPr lang="it-IT" smtClean="0"/>
              <a:pPr/>
              <a:t>‹N›</a:t>
            </a:fld>
            <a:endParaRPr lang="it-IT"/>
          </a:p>
        </p:txBody>
      </p:sp>
    </p:spTree>
    <p:extLst>
      <p:ext uri="{BB962C8B-B14F-4D97-AF65-F5344CB8AC3E}">
        <p14:creationId xmlns:p14="http://schemas.microsoft.com/office/powerpoint/2010/main" val="3675624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2">
        <a:schemeClr val="bg2"/>
      </p:bgRef>
    </p:bg>
    <p:spTree>
      <p:nvGrpSpPr>
        <p:cNvPr id="1" name=""/>
        <p:cNvGrpSpPr/>
        <p:nvPr/>
      </p:nvGrpSpPr>
      <p:grpSpPr>
        <a:xfrm>
          <a:off x="0" y="0"/>
          <a:ext cx="0" cy="0"/>
          <a:chOff x="0" y="0"/>
          <a:chExt cx="0" cy="0"/>
        </a:xfrm>
      </p:grpSpPr>
      <p:sp>
        <p:nvSpPr>
          <p:cNvPr id="9" name="Rettangolo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olo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it-IT" smtClean="0"/>
              <a:t>Fare clic per modificare lo stile del titolo</a:t>
            </a:r>
            <a:endParaRPr kumimoji="0" lang="en-US"/>
          </a:p>
        </p:txBody>
      </p:sp>
      <p:sp>
        <p:nvSpPr>
          <p:cNvPr id="3" name="Sottotitolo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it-IT" smtClean="0"/>
              <a:t>Fare clic per modificare lo stile del sottotitolo dello schema</a:t>
            </a:r>
            <a:endParaRPr kumimoji="0" lang="en-US"/>
          </a:p>
        </p:txBody>
      </p:sp>
      <p:sp>
        <p:nvSpPr>
          <p:cNvPr id="4" name="Segnaposto data 3"/>
          <p:cNvSpPr>
            <a:spLocks noGrp="1"/>
          </p:cNvSpPr>
          <p:nvPr>
            <p:ph type="dt" sz="half" idx="10"/>
          </p:nvPr>
        </p:nvSpPr>
        <p:spPr/>
        <p:txBody>
          <a:bodyPr/>
          <a:lstStyle/>
          <a:p>
            <a:fld id="{F4F5C485-42A8-427D-8C74-D18BDF2AEB0C}" type="datetimeFigureOut">
              <a:rPr lang="it-IT" smtClean="0"/>
              <a:pPr/>
              <a:t>13/05/2016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2B80BF-2A96-4361-8883-6EFEA76FFBCC}" type="slidenum">
              <a:rPr lang="it-IT" smtClean="0"/>
              <a:pPr/>
              <a:t>‹N›</a:t>
            </a:fld>
            <a:endParaRPr lang="it-IT"/>
          </a:p>
        </p:txBody>
      </p:sp>
      <p:sp>
        <p:nvSpPr>
          <p:cNvPr id="10" name="Rettangolo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4F5C485-42A8-427D-8C74-D18BDF2AEB0C}" type="datetimeFigureOut">
              <a:rPr lang="it-IT" smtClean="0"/>
              <a:pPr/>
              <a:t>13/05/2016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2B80BF-2A96-4361-8883-6EFEA76FFBC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9" name="Rettangolo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ttangolo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olo verticale 1"/>
          <p:cNvSpPr>
            <a:spLocks noGrp="1"/>
          </p:cNvSpPr>
          <p:nvPr>
            <p:ph type="title" orient="vert"/>
          </p:nvPr>
        </p:nvSpPr>
        <p:spPr>
          <a:xfrm>
            <a:off x="6781800" y="274640"/>
            <a:ext cx="19050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304800"/>
            <a:ext cx="60198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4F5C485-42A8-427D-8C74-D18BDF2AEB0C}" type="datetimeFigureOut">
              <a:rPr lang="it-IT" smtClean="0"/>
              <a:pPr/>
              <a:t>13/05/2016</a:t>
            </a:fld>
            <a:endParaRPr lang="it-IT"/>
          </a:p>
        </p:txBody>
      </p:sp>
      <p:sp>
        <p:nvSpPr>
          <p:cNvPr id="5" name="Segnaposto piè di pagina 4"/>
          <p:cNvSpPr>
            <a:spLocks noGrp="1"/>
          </p:cNvSpPr>
          <p:nvPr>
            <p:ph type="ftr" sz="quarter" idx="11"/>
          </p:nvPr>
        </p:nvSpPr>
        <p:spPr>
          <a:xfrm>
            <a:off x="2640597" y="6377459"/>
            <a:ext cx="3836404" cy="365125"/>
          </a:xfrm>
        </p:spPr>
        <p:txBody>
          <a:bodyPr/>
          <a:lstStyle/>
          <a:p>
            <a:endParaRPr lang="it-IT"/>
          </a:p>
        </p:txBody>
      </p:sp>
      <p:sp>
        <p:nvSpPr>
          <p:cNvPr id="6" name="Segnaposto numero diapositiva 5"/>
          <p:cNvSpPr>
            <a:spLocks noGrp="1"/>
          </p:cNvSpPr>
          <p:nvPr>
            <p:ph type="sldNum" sz="quarter" idx="12"/>
          </p:nvPr>
        </p:nvSpPr>
        <p:spPr/>
        <p:txBody>
          <a:bodyPr/>
          <a:lstStyle/>
          <a:p>
            <a:fld id="{102B80BF-2A96-4361-8883-6EFEA76FFBC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155448"/>
            <a:ext cx="8229600" cy="1252728"/>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4F5C485-42A8-427D-8C74-D18BDF2AEB0C}" type="datetimeFigureOut">
              <a:rPr lang="it-IT" smtClean="0"/>
              <a:pPr/>
              <a:t>13/05/2016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2B80BF-2A96-4361-8883-6EFEA76FFBC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2">
        <a:schemeClr val="bg2"/>
      </p:bgRef>
    </p:bg>
    <p:spTree>
      <p:nvGrpSpPr>
        <p:cNvPr id="1" name=""/>
        <p:cNvGrpSpPr/>
        <p:nvPr/>
      </p:nvGrpSpPr>
      <p:grpSpPr>
        <a:xfrm>
          <a:off x="0" y="0"/>
          <a:ext cx="0" cy="0"/>
          <a:chOff x="0" y="0"/>
          <a:chExt cx="0" cy="0"/>
        </a:xfrm>
      </p:grpSpPr>
      <p:sp>
        <p:nvSpPr>
          <p:cNvPr id="9" name="Rettangolo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ttangolo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olo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F4F5C485-42A8-427D-8C74-D18BDF2AEB0C}" type="datetimeFigureOut">
              <a:rPr lang="it-IT" smtClean="0"/>
              <a:pPr/>
              <a:t>13/05/2016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2B80BF-2A96-4361-8883-6EFEA76FFBCC}"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F4F5C485-42A8-427D-8C74-D18BDF2AEB0C}" type="datetimeFigureOut">
              <a:rPr lang="it-IT" smtClean="0"/>
              <a:pPr/>
              <a:t>13/05/2016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02B80BF-2A96-4361-8883-6EFEA76FFBC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testo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it-IT" smtClean="0"/>
              <a:t>Fare clic per modificare stili del testo dello schema</a:t>
            </a:r>
          </a:p>
        </p:txBody>
      </p:sp>
      <p:sp>
        <p:nvSpPr>
          <p:cNvPr id="6" name="Segnaposto contenuto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F4F5C485-42A8-427D-8C74-D18BDF2AEB0C}" type="datetimeFigureOut">
              <a:rPr lang="it-IT" smtClean="0"/>
              <a:pPr/>
              <a:t>13/05/2016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02B80BF-2A96-4361-8883-6EFEA76FFBC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F4F5C485-42A8-427D-8C74-D18BDF2AEB0C}" type="datetimeFigureOut">
              <a:rPr lang="it-IT" smtClean="0"/>
              <a:pPr/>
              <a:t>13/05/2016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02B80BF-2A96-4361-8883-6EFEA76FFBC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4F5C485-42A8-427D-8C74-D18BDF2AEB0C}" type="datetimeFigureOut">
              <a:rPr lang="it-IT" smtClean="0"/>
              <a:pPr/>
              <a:t>13/05/2016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02B80BF-2A96-4361-8883-6EFEA76FFBC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it-IT" smtClean="0"/>
              <a:t>Fare clic per modificare lo stile del titolo</a:t>
            </a:r>
            <a:endParaRPr kumimoji="0" lang="en-US"/>
          </a:p>
        </p:txBody>
      </p:sp>
      <p:sp>
        <p:nvSpPr>
          <p:cNvPr id="3" name="Segnaposto contenuto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testo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F4F5C485-42A8-427D-8C74-D18BDF2AEB0C}" type="datetimeFigureOut">
              <a:rPr lang="it-IT" smtClean="0"/>
              <a:pPr/>
              <a:t>13/05/2016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02B80BF-2A96-4361-8883-6EFEA76FFBCC}" type="slidenum">
              <a:rPr lang="it-IT" smtClean="0"/>
              <a:pPr/>
              <a:t>‹N›</a:t>
            </a:fld>
            <a:endParaRPr lang="it-IT"/>
          </a:p>
        </p:txBody>
      </p:sp>
      <p:sp>
        <p:nvSpPr>
          <p:cNvPr id="12" name="Rettangolo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ttangolo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a:xfrm>
            <a:off x="164592" y="1170432"/>
            <a:ext cx="2523744" cy="201168"/>
          </a:xfrm>
        </p:spPr>
        <p:txBody>
          <a:bodyPr/>
          <a:lstStyle/>
          <a:p>
            <a:fld id="{F4F5C485-42A8-427D-8C74-D18BDF2AEB0C}" type="datetimeFigureOut">
              <a:rPr lang="it-IT" smtClean="0"/>
              <a:pPr/>
              <a:t>13/05/2016</a:t>
            </a:fld>
            <a:endParaRPr lang="it-IT"/>
          </a:p>
        </p:txBody>
      </p:sp>
      <p:sp>
        <p:nvSpPr>
          <p:cNvPr id="11" name="Rettangolo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ttangolo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Segnaposto piè di pagina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it-IT"/>
          </a:p>
        </p:txBody>
      </p:sp>
      <p:sp>
        <p:nvSpPr>
          <p:cNvPr id="7" name="Segnaposto numero diapositiva 6"/>
          <p:cNvSpPr>
            <a:spLocks noGrp="1"/>
          </p:cNvSpPr>
          <p:nvPr>
            <p:ph type="sldNum" sz="quarter" idx="12"/>
          </p:nvPr>
        </p:nvSpPr>
        <p:spPr>
          <a:xfrm>
            <a:off x="8339328" y="1170432"/>
            <a:ext cx="733864" cy="201168"/>
          </a:xfrm>
        </p:spPr>
        <p:txBody>
          <a:bodyPr/>
          <a:lstStyle/>
          <a:p>
            <a:fld id="{102B80BF-2A96-4361-8883-6EFEA76FFBCC}"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ttangolo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ttangolo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Segnaposto titolo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4" name="Segnaposto data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4F5C485-42A8-427D-8C74-D18BDF2AEB0C}" type="datetimeFigureOut">
              <a:rPr lang="it-IT" smtClean="0"/>
              <a:pPr/>
              <a:t>13/05/2016</a:t>
            </a:fld>
            <a:endParaRPr lang="it-IT"/>
          </a:p>
        </p:txBody>
      </p:sp>
      <p:sp>
        <p:nvSpPr>
          <p:cNvPr id="5" name="Segnaposto piè di pagina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it-IT"/>
          </a:p>
        </p:txBody>
      </p:sp>
      <p:sp>
        <p:nvSpPr>
          <p:cNvPr id="6" name="Segnaposto numero diapositiva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02B80BF-2A96-4361-8883-6EFEA76FFBC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Scuola_superiore" TargetMode="External"/><Relationship Id="rId2" Type="http://schemas.openxmlformats.org/officeDocument/2006/relationships/hyperlink" Target="https://en.wikipedia.org/wiki/Scuola_media" TargetMode="External"/><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642918"/>
            <a:ext cx="8077200" cy="1673352"/>
          </a:xfrm>
        </p:spPr>
        <p:txBody>
          <a:bodyPr>
            <a:normAutofit fontScale="90000"/>
          </a:bodyPr>
          <a:lstStyle/>
          <a:p>
            <a:r>
              <a:rPr lang="it-IT" dirty="0" smtClean="0"/>
              <a:t>GROUP </a:t>
            </a:r>
            <a:r>
              <a:rPr lang="it-IT" dirty="0" smtClean="0"/>
              <a:t>WORK:</a:t>
            </a:r>
            <a:r>
              <a:rPr lang="it-IT" sz="1400" dirty="0" smtClean="0"/>
              <a:t> IGNOFFO FRANCESCO PIO </a:t>
            </a:r>
            <a:br>
              <a:rPr lang="it-IT" sz="1400" dirty="0" smtClean="0"/>
            </a:br>
            <a:r>
              <a:rPr lang="it-IT" sz="1400" dirty="0" smtClean="0"/>
              <a:t>                                                                                                   TOSCANO FRANCESCO</a:t>
            </a:r>
            <a:br>
              <a:rPr lang="it-IT" sz="1400" dirty="0" smtClean="0"/>
            </a:br>
            <a:r>
              <a:rPr lang="it-IT" sz="1400" dirty="0" smtClean="0"/>
              <a:t>                                                                                                      DARIO CASAMENTO</a:t>
            </a:r>
            <a:br>
              <a:rPr lang="it-IT" sz="1400" dirty="0" smtClean="0"/>
            </a:br>
            <a:r>
              <a:rPr lang="it-IT" sz="1400" dirty="0" smtClean="0"/>
              <a:t>                                                                                                  </a:t>
            </a:r>
            <a:br>
              <a:rPr lang="it-IT" sz="1400" dirty="0" smtClean="0"/>
            </a:br>
            <a:r>
              <a:rPr lang="it-IT" sz="1400" dirty="0" smtClean="0"/>
              <a:t>                                                                                                           </a:t>
            </a:r>
            <a:br>
              <a:rPr lang="it-IT" sz="1400" dirty="0" smtClean="0"/>
            </a:br>
            <a:r>
              <a:rPr lang="it-IT" sz="1400" dirty="0" smtClean="0"/>
              <a:t>                                                                                                                                     </a:t>
            </a:r>
            <a:endParaRPr lang="it-IT" dirty="0"/>
          </a:p>
        </p:txBody>
      </p:sp>
      <p:sp>
        <p:nvSpPr>
          <p:cNvPr id="3" name="Sottotitolo 2"/>
          <p:cNvSpPr>
            <a:spLocks noGrp="1"/>
          </p:cNvSpPr>
          <p:nvPr>
            <p:ph type="subTitle" idx="1"/>
          </p:nvPr>
        </p:nvSpPr>
        <p:spPr>
          <a:xfrm>
            <a:off x="500034" y="2571744"/>
            <a:ext cx="8077200" cy="1499616"/>
          </a:xfrm>
        </p:spPr>
        <p:txBody>
          <a:bodyPr anchor="t"/>
          <a:lstStyle/>
          <a:p>
            <a:r>
              <a:rPr lang="it-IT" dirty="0" smtClean="0"/>
              <a:t>EDUCATION   IN   THE   UK</a:t>
            </a:r>
            <a:endParaRPr lang="it-IT" dirty="0"/>
          </a:p>
        </p:txBody>
      </p:sp>
      <p:pic>
        <p:nvPicPr>
          <p:cNvPr id="1026" name="Picture 2" descr="C:\Program Files\Microsoft Office\MEDIA\CAGCAT10\j0183328.wmf"/>
          <p:cNvPicPr>
            <a:picLocks noChangeAspect="1" noChangeArrowheads="1"/>
          </p:cNvPicPr>
          <p:nvPr/>
        </p:nvPicPr>
        <p:blipFill>
          <a:blip r:embed="rId2"/>
          <a:srcRect/>
          <a:stretch>
            <a:fillRect/>
          </a:stretch>
        </p:blipFill>
        <p:spPr bwMode="auto">
          <a:xfrm>
            <a:off x="5715008" y="2571744"/>
            <a:ext cx="1806575" cy="1814513"/>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The </a:t>
            </a:r>
            <a:r>
              <a:rPr lang="it-IT" sz="2400" dirty="0" err="1" smtClean="0"/>
              <a:t>difference</a:t>
            </a:r>
            <a:r>
              <a:rPr lang="it-IT" sz="2400" dirty="0" smtClean="0"/>
              <a:t> </a:t>
            </a:r>
            <a:r>
              <a:rPr lang="it-IT" sz="2400" dirty="0" err="1" smtClean="0"/>
              <a:t>between</a:t>
            </a:r>
            <a:r>
              <a:rPr lang="it-IT" sz="2400" dirty="0" smtClean="0"/>
              <a:t> italy’s </a:t>
            </a:r>
            <a:r>
              <a:rPr lang="it-IT" sz="2400" dirty="0" err="1" smtClean="0"/>
              <a:t>school</a:t>
            </a:r>
            <a:r>
              <a:rPr lang="it-IT" sz="2400" dirty="0" smtClean="0"/>
              <a:t> </a:t>
            </a:r>
            <a:r>
              <a:rPr lang="it-IT" sz="2400" dirty="0" err="1" smtClean="0"/>
              <a:t>educatio</a:t>
            </a:r>
            <a:r>
              <a:rPr lang="it-IT" sz="2400" dirty="0" smtClean="0"/>
              <a:t> and </a:t>
            </a:r>
            <a:r>
              <a:rPr lang="it-IT" sz="2400" dirty="0" err="1" smtClean="0"/>
              <a:t>england</a:t>
            </a:r>
            <a:r>
              <a:rPr lang="it-IT" sz="2400" dirty="0" smtClean="0"/>
              <a:t>’s </a:t>
            </a:r>
            <a:r>
              <a:rPr lang="it-IT" sz="2400" dirty="0" err="1" smtClean="0"/>
              <a:t>school</a:t>
            </a:r>
            <a:r>
              <a:rPr lang="it-IT" sz="2400" dirty="0" smtClean="0"/>
              <a:t> </a:t>
            </a:r>
            <a:r>
              <a:rPr lang="it-IT" sz="2400" dirty="0" err="1" smtClean="0"/>
              <a:t>education</a:t>
            </a:r>
            <a:endParaRPr lang="it-IT" sz="2400" dirty="0"/>
          </a:p>
        </p:txBody>
      </p:sp>
      <p:pic>
        <p:nvPicPr>
          <p:cNvPr id="4" name="Picture 2" descr="C:\Users\Francesco\Videos\italia.jpg"/>
          <p:cNvPicPr>
            <a:picLocks noChangeAspect="1" noChangeArrowheads="1"/>
          </p:cNvPicPr>
          <p:nvPr/>
        </p:nvPicPr>
        <p:blipFill>
          <a:blip r:embed="rId2"/>
          <a:srcRect/>
          <a:stretch>
            <a:fillRect/>
          </a:stretch>
        </p:blipFill>
        <p:spPr bwMode="auto">
          <a:xfrm>
            <a:off x="714348" y="4143380"/>
            <a:ext cx="3429024" cy="1785950"/>
          </a:xfrm>
          <a:prstGeom prst="rect">
            <a:avLst/>
          </a:prstGeom>
          <a:noFill/>
        </p:spPr>
      </p:pic>
      <p:pic>
        <p:nvPicPr>
          <p:cNvPr id="5" name="Picture 3" descr="C:\Users\Francesco\Videos\download.png"/>
          <p:cNvPicPr>
            <a:picLocks noChangeAspect="1" noChangeArrowheads="1"/>
          </p:cNvPicPr>
          <p:nvPr/>
        </p:nvPicPr>
        <p:blipFill>
          <a:blip r:embed="rId3"/>
          <a:srcRect/>
          <a:stretch>
            <a:fillRect/>
          </a:stretch>
        </p:blipFill>
        <p:spPr bwMode="auto">
          <a:xfrm>
            <a:off x="5214942" y="4143380"/>
            <a:ext cx="2928958" cy="1785950"/>
          </a:xfrm>
          <a:prstGeom prst="rect">
            <a:avLst/>
          </a:prstGeom>
          <a:noFill/>
        </p:spPr>
      </p:pic>
      <p:sp>
        <p:nvSpPr>
          <p:cNvPr id="3" name="Segnaposto contenuto 2"/>
          <p:cNvSpPr>
            <a:spLocks noGrp="1"/>
          </p:cNvSpPr>
          <p:nvPr>
            <p:ph idx="1"/>
          </p:nvPr>
        </p:nvSpPr>
        <p:spPr>
          <a:xfrm>
            <a:off x="457200" y="1775191"/>
            <a:ext cx="8229600" cy="2868255"/>
          </a:xfrm>
        </p:spPr>
        <p:txBody>
          <a:bodyPr>
            <a:normAutofit fontScale="47500" lnSpcReduction="20000"/>
          </a:bodyPr>
          <a:lstStyle/>
          <a:p>
            <a:r>
              <a:rPr lang="en-US" dirty="0" smtClean="0"/>
              <a:t>the British school system is different from the Italian. the English school begins with the </a:t>
            </a:r>
            <a:r>
              <a:rPr lang="en-US" dirty="0" err="1" smtClean="0"/>
              <a:t>nursey</a:t>
            </a:r>
            <a:r>
              <a:rPr lang="en-US" dirty="0" smtClean="0"/>
              <a:t> school (kindergarten) and starts three years. then the real school of obligation (compulsory) begins at 5 years with the primary school that ends in sixth grade when you have 11 years and this age you have to choose the secondary school once the school must make a choice in language entrance exam English, mathematics and French. This happens when you have 11 years. arrived at 7 step at the age of 11 years he begins secondary school who ends 16 years with GCSE or the qualifying examination after that if you want to continue and go to university you attend the sixth form or the last two years than in Italian equivalent to 4 and 5 years. summarizing PRIMARY SCHOOL 1grade = 5 years 2= 6 years 3  = 7 years  8 4 = 5 = 9 6 = 10/11 years secondary school 7 = 11 years 8 = 12 9 = 13 10 = 14 11 = 15/16 (GCSE) sixth form 12 = 16/17 13 = 17/18 It is also required to use the uniform</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down)">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EDUCATION IN ITALY</a:t>
            </a:r>
            <a:endParaRPr lang="it-IT" dirty="0"/>
          </a:p>
        </p:txBody>
      </p:sp>
      <p:sp>
        <p:nvSpPr>
          <p:cNvPr id="3" name="Rettangolo 2"/>
          <p:cNvSpPr/>
          <p:nvPr/>
        </p:nvSpPr>
        <p:spPr>
          <a:xfrm>
            <a:off x="357158" y="1859340"/>
            <a:ext cx="8501122" cy="1754326"/>
          </a:xfrm>
          <a:prstGeom prst="rect">
            <a:avLst/>
          </a:prstGeom>
        </p:spPr>
        <p:txBody>
          <a:bodyPr wrap="square">
            <a:spAutoFit/>
          </a:bodyPr>
          <a:lstStyle/>
          <a:p>
            <a:r>
              <a:rPr lang="it-IT" b="1" dirty="0" err="1" smtClean="0"/>
              <a:t>Education</a:t>
            </a:r>
            <a:r>
              <a:rPr lang="it-IT" b="1" dirty="0" smtClean="0"/>
              <a:t> in Italy</a:t>
            </a:r>
            <a:r>
              <a:rPr lang="it-IT" dirty="0" smtClean="0"/>
              <a:t> </a:t>
            </a:r>
            <a:r>
              <a:rPr lang="it-IT" dirty="0" err="1" smtClean="0"/>
              <a:t>is</a:t>
            </a:r>
            <a:r>
              <a:rPr lang="it-IT" dirty="0" smtClean="0"/>
              <a:t> </a:t>
            </a:r>
            <a:r>
              <a:rPr lang="it-IT" dirty="0" err="1" smtClean="0"/>
              <a:t>compulsory</a:t>
            </a:r>
            <a:r>
              <a:rPr lang="it-IT" dirty="0" smtClean="0"/>
              <a:t> </a:t>
            </a:r>
            <a:r>
              <a:rPr lang="it-IT" dirty="0" err="1" smtClean="0"/>
              <a:t>from</a:t>
            </a:r>
            <a:r>
              <a:rPr lang="it-IT" dirty="0" smtClean="0"/>
              <a:t> 6 </a:t>
            </a:r>
            <a:r>
              <a:rPr lang="it-IT" dirty="0" err="1" smtClean="0"/>
              <a:t>to</a:t>
            </a:r>
            <a:r>
              <a:rPr lang="it-IT" dirty="0" smtClean="0"/>
              <a:t> 16 </a:t>
            </a:r>
            <a:r>
              <a:rPr lang="it-IT" dirty="0" err="1" smtClean="0"/>
              <a:t>years</a:t>
            </a:r>
            <a:r>
              <a:rPr lang="it-IT" dirty="0" smtClean="0"/>
              <a:t> </a:t>
            </a:r>
            <a:r>
              <a:rPr lang="it-IT" dirty="0" err="1" smtClean="0"/>
              <a:t>of</a:t>
            </a:r>
            <a:r>
              <a:rPr lang="it-IT" dirty="0" smtClean="0"/>
              <a:t> </a:t>
            </a:r>
            <a:r>
              <a:rPr lang="it-IT" dirty="0" err="1" smtClean="0"/>
              <a:t>age</a:t>
            </a:r>
            <a:r>
              <a:rPr lang="it-IT" dirty="0" smtClean="0"/>
              <a:t>, and </a:t>
            </a:r>
            <a:r>
              <a:rPr lang="it-IT" dirty="0" err="1" smtClean="0"/>
              <a:t>is</a:t>
            </a:r>
            <a:r>
              <a:rPr lang="it-IT" dirty="0" smtClean="0"/>
              <a:t> </a:t>
            </a:r>
            <a:r>
              <a:rPr lang="it-IT" dirty="0" err="1" smtClean="0"/>
              <a:t>divided</a:t>
            </a:r>
            <a:r>
              <a:rPr lang="it-IT" dirty="0" smtClean="0"/>
              <a:t> </a:t>
            </a:r>
            <a:r>
              <a:rPr lang="it-IT" dirty="0" err="1" smtClean="0"/>
              <a:t>into</a:t>
            </a:r>
            <a:r>
              <a:rPr lang="it-IT" dirty="0" smtClean="0"/>
              <a:t> </a:t>
            </a:r>
            <a:r>
              <a:rPr lang="it-IT" dirty="0" err="1" smtClean="0"/>
              <a:t>five</a:t>
            </a:r>
            <a:r>
              <a:rPr lang="it-IT" dirty="0" smtClean="0"/>
              <a:t> </a:t>
            </a:r>
            <a:r>
              <a:rPr lang="it-IT" dirty="0" err="1" smtClean="0"/>
              <a:t>stages</a:t>
            </a:r>
            <a:r>
              <a:rPr lang="it-IT" dirty="0" smtClean="0"/>
              <a:t>: kindergarten (</a:t>
            </a:r>
            <a:r>
              <a:rPr lang="it-IT" i="1" dirty="0" smtClean="0"/>
              <a:t>scuola dell'infanzia</a:t>
            </a:r>
            <a:r>
              <a:rPr lang="it-IT" dirty="0" smtClean="0"/>
              <a:t>), </a:t>
            </a:r>
            <a:r>
              <a:rPr lang="it-IT" dirty="0" err="1" smtClean="0"/>
              <a:t>primary</a:t>
            </a:r>
            <a:r>
              <a:rPr lang="it-IT" dirty="0" smtClean="0"/>
              <a:t> </a:t>
            </a:r>
            <a:r>
              <a:rPr lang="it-IT" dirty="0" err="1" smtClean="0"/>
              <a:t>school</a:t>
            </a:r>
            <a:r>
              <a:rPr lang="it-IT" dirty="0" smtClean="0"/>
              <a:t> (</a:t>
            </a:r>
            <a:r>
              <a:rPr lang="it-IT" i="1" dirty="0" smtClean="0"/>
              <a:t>scuola primaria</a:t>
            </a:r>
            <a:r>
              <a:rPr lang="it-IT" dirty="0" smtClean="0"/>
              <a:t> or </a:t>
            </a:r>
            <a:r>
              <a:rPr lang="it-IT" i="1" dirty="0" smtClean="0"/>
              <a:t>scuola elementare</a:t>
            </a:r>
            <a:r>
              <a:rPr lang="it-IT" dirty="0" smtClean="0"/>
              <a:t>), </a:t>
            </a:r>
            <a:r>
              <a:rPr lang="it-IT" dirty="0" smtClean="0">
                <a:hlinkClick r:id="rId2" tooltip="Scuola media"/>
              </a:rPr>
              <a:t> </a:t>
            </a:r>
            <a:r>
              <a:rPr lang="it-IT" dirty="0" err="1" smtClean="0">
                <a:hlinkClick r:id="rId2" tooltip="Scuola media"/>
              </a:rPr>
              <a:t>secondary</a:t>
            </a:r>
            <a:r>
              <a:rPr lang="it-IT" dirty="0" smtClean="0">
                <a:hlinkClick r:id="rId2" tooltip="Scuola media"/>
              </a:rPr>
              <a:t> </a:t>
            </a:r>
            <a:r>
              <a:rPr lang="it-IT" dirty="0" err="1" smtClean="0">
                <a:hlinkClick r:id="rId2" tooltip="Scuola media"/>
              </a:rPr>
              <a:t>school</a:t>
            </a:r>
            <a:r>
              <a:rPr lang="it-IT" dirty="0" smtClean="0"/>
              <a:t> (</a:t>
            </a:r>
            <a:r>
              <a:rPr lang="it-IT" i="1" dirty="0" smtClean="0"/>
              <a:t>scuola secondaria di primo grado</a:t>
            </a:r>
            <a:r>
              <a:rPr lang="it-IT" dirty="0" smtClean="0"/>
              <a:t> or </a:t>
            </a:r>
            <a:r>
              <a:rPr lang="it-IT" i="1" dirty="0" smtClean="0"/>
              <a:t>scuola media inferiore</a:t>
            </a:r>
            <a:r>
              <a:rPr lang="it-IT" dirty="0" smtClean="0"/>
              <a:t>), </a:t>
            </a:r>
            <a:r>
              <a:rPr lang="it-IT" dirty="0" smtClean="0">
                <a:hlinkClick r:id="rId3" tooltip="Scuola superiore"/>
              </a:rPr>
              <a:t>upper </a:t>
            </a:r>
            <a:r>
              <a:rPr lang="it-IT" dirty="0" err="1" smtClean="0">
                <a:hlinkClick r:id="rId3" tooltip="Scuola superiore"/>
              </a:rPr>
              <a:t>secondary</a:t>
            </a:r>
            <a:r>
              <a:rPr lang="it-IT" dirty="0" smtClean="0">
                <a:hlinkClick r:id="rId3" tooltip="Scuola superiore"/>
              </a:rPr>
              <a:t> </a:t>
            </a:r>
            <a:r>
              <a:rPr lang="it-IT" dirty="0" err="1" smtClean="0">
                <a:hlinkClick r:id="rId3" tooltip="Scuola superiore"/>
              </a:rPr>
              <a:t>school</a:t>
            </a:r>
            <a:r>
              <a:rPr lang="it-IT" dirty="0" smtClean="0"/>
              <a:t> (</a:t>
            </a:r>
            <a:r>
              <a:rPr lang="it-IT" i="1" dirty="0" smtClean="0"/>
              <a:t>scuola secondaria di secondo grado</a:t>
            </a:r>
            <a:r>
              <a:rPr lang="it-IT" dirty="0" smtClean="0"/>
              <a:t> or </a:t>
            </a:r>
            <a:r>
              <a:rPr lang="it-IT" i="1" dirty="0" smtClean="0"/>
              <a:t>scuola media superiore</a:t>
            </a:r>
            <a:r>
              <a:rPr lang="it-IT" dirty="0" smtClean="0"/>
              <a:t>) and </a:t>
            </a:r>
            <a:r>
              <a:rPr lang="it-IT" dirty="0" err="1" smtClean="0"/>
              <a:t>university</a:t>
            </a:r>
            <a:r>
              <a:rPr lang="it-IT" dirty="0" smtClean="0"/>
              <a:t> (</a:t>
            </a:r>
            <a:r>
              <a:rPr lang="it-IT" i="1" dirty="0" smtClean="0"/>
              <a:t>università</a:t>
            </a:r>
            <a:r>
              <a:rPr lang="it-IT" dirty="0" smtClean="0"/>
              <a:t>). Italy </a:t>
            </a:r>
            <a:r>
              <a:rPr lang="it-IT" dirty="0" err="1" smtClean="0"/>
              <a:t>has</a:t>
            </a:r>
            <a:r>
              <a:rPr lang="it-IT" dirty="0" smtClean="0"/>
              <a:t> </a:t>
            </a:r>
            <a:r>
              <a:rPr lang="it-IT" dirty="0" err="1" smtClean="0"/>
              <a:t>both</a:t>
            </a:r>
            <a:r>
              <a:rPr lang="it-IT" dirty="0" smtClean="0"/>
              <a:t> public and private </a:t>
            </a:r>
            <a:r>
              <a:rPr lang="it-IT" dirty="0" err="1" smtClean="0"/>
              <a:t>education</a:t>
            </a:r>
            <a:r>
              <a:rPr lang="it-IT" dirty="0" smtClean="0"/>
              <a:t> </a:t>
            </a:r>
            <a:r>
              <a:rPr lang="it-IT" dirty="0" err="1" smtClean="0"/>
              <a:t>systems</a:t>
            </a:r>
            <a:r>
              <a:rPr lang="it-IT" dirty="0" smtClean="0"/>
              <a:t>.</a:t>
            </a:r>
            <a:endParaRPr lang="it-IT" dirty="0"/>
          </a:p>
        </p:txBody>
      </p:sp>
      <p:pic>
        <p:nvPicPr>
          <p:cNvPr id="4" name="Picture 2" descr="C:\Users\Francesco\Videos\italia.jpg"/>
          <p:cNvPicPr>
            <a:picLocks noChangeAspect="1" noChangeArrowheads="1"/>
          </p:cNvPicPr>
          <p:nvPr/>
        </p:nvPicPr>
        <p:blipFill>
          <a:blip r:embed="rId4"/>
          <a:srcRect/>
          <a:stretch>
            <a:fillRect/>
          </a:stretch>
        </p:blipFill>
        <p:spPr bwMode="auto">
          <a:xfrm>
            <a:off x="6357950" y="142852"/>
            <a:ext cx="2071670" cy="1164931"/>
          </a:xfrm>
          <a:prstGeom prst="rect">
            <a:avLst/>
          </a:prstGeom>
          <a:noFill/>
        </p:spPr>
      </p:pic>
      <p:pic>
        <p:nvPicPr>
          <p:cNvPr id="1028" name="Picture 4" descr="http://icborgosesia.gov.it/doc/news/21/scuola-infanzia.jpg"/>
          <p:cNvPicPr>
            <a:picLocks noChangeAspect="1" noChangeArrowheads="1"/>
          </p:cNvPicPr>
          <p:nvPr/>
        </p:nvPicPr>
        <p:blipFill>
          <a:blip r:embed="rId5" cstate="print"/>
          <a:srcRect/>
          <a:stretch>
            <a:fillRect/>
          </a:stretch>
        </p:blipFill>
        <p:spPr bwMode="auto">
          <a:xfrm>
            <a:off x="285720" y="3929066"/>
            <a:ext cx="3888000" cy="2561552"/>
          </a:xfrm>
          <a:prstGeom prst="rect">
            <a:avLst/>
          </a:prstGeom>
          <a:noFill/>
        </p:spPr>
      </p:pic>
      <p:pic>
        <p:nvPicPr>
          <p:cNvPr id="1030" name="Picture 6" descr="http://www.istitutocomprensivotivolibagni.it/immagini/scuola-elementare.jpg"/>
          <p:cNvPicPr>
            <a:picLocks noChangeAspect="1" noChangeArrowheads="1"/>
          </p:cNvPicPr>
          <p:nvPr/>
        </p:nvPicPr>
        <p:blipFill>
          <a:blip r:embed="rId6"/>
          <a:srcRect/>
          <a:stretch>
            <a:fillRect/>
          </a:stretch>
        </p:blipFill>
        <p:spPr bwMode="auto">
          <a:xfrm>
            <a:off x="4714876" y="3929066"/>
            <a:ext cx="3821900" cy="2547934"/>
          </a:xfrm>
          <a:prstGeom prst="rect">
            <a:avLst/>
          </a:prstGeom>
          <a:no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2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028"/>
                                        </p:tgtEl>
                                        <p:attrNameLst>
                                          <p:attrName>style.visibility</p:attrName>
                                        </p:attrNameLst>
                                      </p:cBhvr>
                                      <p:to>
                                        <p:strVal val="visible"/>
                                      </p:to>
                                    </p:set>
                                    <p:animEffect transition="in" filter="fade">
                                      <p:cBhvr>
                                        <p:cTn id="23" dur="2000"/>
                                        <p:tgtEl>
                                          <p:spTgt spid="1028"/>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030"/>
                                        </p:tgtEl>
                                        <p:attrNameLst>
                                          <p:attrName>style.visibility</p:attrName>
                                        </p:attrNameLst>
                                      </p:cBhvr>
                                      <p:to>
                                        <p:strVal val="visible"/>
                                      </p:to>
                                    </p:set>
                                    <p:anim calcmode="lin" valueType="num">
                                      <p:cBhvr additive="base">
                                        <p:cTn id="28" dur="500" fill="hold"/>
                                        <p:tgtEl>
                                          <p:spTgt spid="1030"/>
                                        </p:tgtEl>
                                        <p:attrNameLst>
                                          <p:attrName>ppt_x</p:attrName>
                                        </p:attrNameLst>
                                      </p:cBhvr>
                                      <p:tavLst>
                                        <p:tav tm="0">
                                          <p:val>
                                            <p:strVal val="#ppt_x"/>
                                          </p:val>
                                        </p:tav>
                                        <p:tav tm="100000">
                                          <p:val>
                                            <p:strVal val="#ppt_x"/>
                                          </p:val>
                                        </p:tav>
                                      </p:tavLst>
                                    </p:anim>
                                    <p:anim calcmode="lin" valueType="num">
                                      <p:cBhvr additive="base">
                                        <p:cTn id="29"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EDUCATION IN UK</a:t>
            </a:r>
            <a:endParaRPr lang="it-IT" dirty="0"/>
          </a:p>
        </p:txBody>
      </p:sp>
      <p:pic>
        <p:nvPicPr>
          <p:cNvPr id="3" name="Picture 3" descr="C:\Users\Francesco\Videos\download.png"/>
          <p:cNvPicPr>
            <a:picLocks noChangeAspect="1" noChangeArrowheads="1"/>
          </p:cNvPicPr>
          <p:nvPr/>
        </p:nvPicPr>
        <p:blipFill>
          <a:blip r:embed="rId2"/>
          <a:srcRect/>
          <a:stretch>
            <a:fillRect/>
          </a:stretch>
        </p:blipFill>
        <p:spPr bwMode="auto">
          <a:xfrm>
            <a:off x="6000760" y="142852"/>
            <a:ext cx="2214578" cy="1251718"/>
          </a:xfrm>
          <a:prstGeom prst="rect">
            <a:avLst/>
          </a:prstGeom>
          <a:noFill/>
        </p:spPr>
      </p:pic>
      <p:sp>
        <p:nvSpPr>
          <p:cNvPr id="4" name="Rettangolo 3"/>
          <p:cNvSpPr/>
          <p:nvPr/>
        </p:nvSpPr>
        <p:spPr>
          <a:xfrm>
            <a:off x="285720" y="1859340"/>
            <a:ext cx="8501122" cy="1754326"/>
          </a:xfrm>
          <a:prstGeom prst="rect">
            <a:avLst/>
          </a:prstGeom>
        </p:spPr>
        <p:txBody>
          <a:bodyPr wrap="square">
            <a:spAutoFit/>
          </a:bodyPr>
          <a:lstStyle/>
          <a:p>
            <a:r>
              <a:rPr lang="en-US" dirty="0" smtClean="0"/>
              <a:t>Education in England is overseen by the United Kingdom's Department for Education and Department for Business, Innovation and Skills. Local government authorities are responsible for implementing policy for public education and state-funded schools at a local level. The education system is divided into stages based upon age: Early Years Foundation Stage (ages 3–5), primary education (ages 5–11), secondary education (ages 11–18) and tertiary education (ages 18+).</a:t>
            </a:r>
            <a:endParaRPr lang="it-IT" dirty="0"/>
          </a:p>
        </p:txBody>
      </p:sp>
      <p:pic>
        <p:nvPicPr>
          <p:cNvPr id="18434" name="Picture 2" descr="http://www.annuncia.it/public/Upload/01-2015/Ripetizioni-scolastiche51.jpeg"/>
          <p:cNvPicPr>
            <a:picLocks noChangeAspect="1" noChangeArrowheads="1"/>
          </p:cNvPicPr>
          <p:nvPr/>
        </p:nvPicPr>
        <p:blipFill>
          <a:blip r:embed="rId3"/>
          <a:srcRect/>
          <a:stretch>
            <a:fillRect/>
          </a:stretch>
        </p:blipFill>
        <p:spPr bwMode="auto">
          <a:xfrm>
            <a:off x="785786" y="4000504"/>
            <a:ext cx="2266937" cy="2318458"/>
          </a:xfrm>
          <a:prstGeom prst="rect">
            <a:avLst/>
          </a:prstGeom>
          <a:noFill/>
        </p:spPr>
      </p:pic>
      <p:pic>
        <p:nvPicPr>
          <p:cNvPr id="18436" name="Picture 4" descr="http://www.stranieriinitalia.it/images/scuolamani24.jpg"/>
          <p:cNvPicPr>
            <a:picLocks noChangeAspect="1" noChangeArrowheads="1"/>
          </p:cNvPicPr>
          <p:nvPr/>
        </p:nvPicPr>
        <p:blipFill>
          <a:blip r:embed="rId4"/>
          <a:srcRect/>
          <a:stretch>
            <a:fillRect/>
          </a:stretch>
        </p:blipFill>
        <p:spPr bwMode="auto">
          <a:xfrm>
            <a:off x="4786314" y="4071942"/>
            <a:ext cx="3214710" cy="2338442"/>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dow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8434"/>
                                        </p:tgtEl>
                                        <p:attrNameLst>
                                          <p:attrName>style.visibility</p:attrName>
                                        </p:attrNameLst>
                                      </p:cBhvr>
                                      <p:to>
                                        <p:strVal val="visible"/>
                                      </p:to>
                                    </p:set>
                                    <p:anim calcmode="lin" valueType="num">
                                      <p:cBhvr additive="base">
                                        <p:cTn id="22" dur="500" fill="hold"/>
                                        <p:tgtEl>
                                          <p:spTgt spid="18434"/>
                                        </p:tgtEl>
                                        <p:attrNameLst>
                                          <p:attrName>ppt_x</p:attrName>
                                        </p:attrNameLst>
                                      </p:cBhvr>
                                      <p:tavLst>
                                        <p:tav tm="0">
                                          <p:val>
                                            <p:strVal val="#ppt_x"/>
                                          </p:val>
                                        </p:tav>
                                        <p:tav tm="100000">
                                          <p:val>
                                            <p:strVal val="#ppt_x"/>
                                          </p:val>
                                        </p:tav>
                                      </p:tavLst>
                                    </p:anim>
                                    <p:anim calcmode="lin" valueType="num">
                                      <p:cBhvr additive="base">
                                        <p:cTn id="23" dur="500" fill="hold"/>
                                        <p:tgtEl>
                                          <p:spTgt spid="1843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8436"/>
                                        </p:tgtEl>
                                        <p:attrNameLst>
                                          <p:attrName>style.visibility</p:attrName>
                                        </p:attrNameLst>
                                      </p:cBhvr>
                                      <p:to>
                                        <p:strVal val="visible"/>
                                      </p:to>
                                    </p:set>
                                    <p:anim calcmode="lin" valueType="num">
                                      <p:cBhvr additive="base">
                                        <p:cTn id="28" dur="500" fill="hold"/>
                                        <p:tgtEl>
                                          <p:spTgt spid="18436"/>
                                        </p:tgtEl>
                                        <p:attrNameLst>
                                          <p:attrName>ppt_x</p:attrName>
                                        </p:attrNameLst>
                                      </p:cBhvr>
                                      <p:tavLst>
                                        <p:tav tm="0">
                                          <p:val>
                                            <p:strVal val="#ppt_x"/>
                                          </p:val>
                                        </p:tav>
                                        <p:tav tm="100000">
                                          <p:val>
                                            <p:strVal val="#ppt_x"/>
                                          </p:val>
                                        </p:tav>
                                      </p:tavLst>
                                    </p:anim>
                                    <p:anim calcmode="lin" valueType="num">
                                      <p:cBhvr additive="base">
                                        <p:cTn id="29" dur="500" fill="hold"/>
                                        <p:tgtEl>
                                          <p:spTgt spid="184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WE PLAY !</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o">
  <a:themeElements>
    <a:clrScheme name="Mo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469</TotalTime>
  <Words>315</Words>
  <Application>Microsoft Office PowerPoint</Application>
  <PresentationFormat>Presentazione su schermo (4:3)</PresentationFormat>
  <Paragraphs>9</Paragraphs>
  <Slides>5</Slides>
  <Notes>0</Notes>
  <HiddenSlides>0</HiddenSlides>
  <MMClips>0</MMClips>
  <ScaleCrop>false</ScaleCrop>
  <HeadingPairs>
    <vt:vector size="4" baseType="variant">
      <vt:variant>
        <vt:lpstr>Tema</vt:lpstr>
      </vt:variant>
      <vt:variant>
        <vt:i4>1</vt:i4>
      </vt:variant>
      <vt:variant>
        <vt:lpstr>Titoli diapositive</vt:lpstr>
      </vt:variant>
      <vt:variant>
        <vt:i4>5</vt:i4>
      </vt:variant>
    </vt:vector>
  </HeadingPairs>
  <TitlesOfParts>
    <vt:vector size="6" baseType="lpstr">
      <vt:lpstr>Modulo</vt:lpstr>
      <vt:lpstr>GROUP WORK: IGNOFFO FRANCESCO PIO                                                                                                     TOSCANO FRANCESCO                                                                                                       DARIO CASAMENTO                                                                                                                                                                                                                                                                                                                                                     </vt:lpstr>
      <vt:lpstr>The difference between italy’s school educatio and england’s school education</vt:lpstr>
      <vt:lpstr>EDUCATION IN ITALY</vt:lpstr>
      <vt:lpstr>EDUCATION IN UK</vt:lpstr>
      <vt:lpstr>WE PLAY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GRUP WORK: IGNOFFO FRANCESCO PIO                                                                                                     TOSCANO FRANCESCO                                                                                                       DARIO CASAMENTO</dc:title>
  <dc:creator>Francesco</dc:creator>
  <cp:lastModifiedBy>Aula Sia 5</cp:lastModifiedBy>
  <cp:revision>47</cp:revision>
  <dcterms:created xsi:type="dcterms:W3CDTF">2016-05-06T15:10:02Z</dcterms:created>
  <dcterms:modified xsi:type="dcterms:W3CDTF">2016-05-13T11:25:24Z</dcterms:modified>
</cp:coreProperties>
</file>